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011" r:id="rId3"/>
    <p:sldId id="1020" r:id="rId4"/>
    <p:sldId id="1023" r:id="rId5"/>
    <p:sldId id="1021" r:id="rId6"/>
    <p:sldId id="1024" r:id="rId7"/>
    <p:sldId id="1022" r:id="rId8"/>
    <p:sldId id="1015" r:id="rId9"/>
    <p:sldId id="1016" r:id="rId10"/>
    <p:sldId id="1017" r:id="rId11"/>
    <p:sldId id="1018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ENGLISH  CONTEST  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竞赛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思维园地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88500"/>
          </a:xfrm>
        </p:spPr>
        <p:txBody>
          <a:bodyPr/>
          <a:lstStyle/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 and Dad made the soup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the three of them sat down and started eating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 asked Matt, “So, what do you think?” “It’s fantastic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love it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Matt answered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“Can I have another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 of soup, please?” And they all laughed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0133169"/>
              </p:ext>
            </p:extLst>
          </p:nvPr>
        </p:nvGraphicFramePr>
        <p:xfrm>
          <a:off x="360854" y="4725144"/>
          <a:ext cx="11485848" cy="1296144"/>
        </p:xfrm>
        <a:graphic>
          <a:graphicData uri="http://schemas.openxmlformats.org/drawingml/2006/table">
            <a:tbl>
              <a:tblPr firstRow="1" firstCol="1" bandRow="1"/>
              <a:tblGrid>
                <a:gridCol w="11485848">
                  <a:extLst>
                    <a:ext uri="{9D8B030D-6E8A-4147-A177-3AD203B41FA5}">
                      <a16:colId xmlns:a16="http://schemas.microsoft.com/office/drawing/2014/main" val="1899939687"/>
                    </a:ext>
                  </a:extLst>
                </a:gridCol>
              </a:tblGrid>
              <a:tr h="129614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75063" algn="l"/>
                          <a:tab pos="6184900" algn="l"/>
                          <a:tab pos="8523288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phoned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example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hungry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hospital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vegetables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881188" algn="l"/>
                          <a:tab pos="3675063" algn="l"/>
                          <a:tab pos="6184900" algn="l"/>
                          <a:tab pos="8523288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cry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afraid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cups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cook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bowl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3585380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5303118" y="3429000"/>
            <a:ext cx="9236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bowl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9324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31464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   )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 the best name for the story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27635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 children make meatballs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27635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Matt has some nice soup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27635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family is very thirsty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94606" y="199406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2329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43328"/>
            <a:ext cx="11485848" cy="656846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剑桥少儿英语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Starters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改编</a:t>
            </a:r>
            <a:r>
              <a:rPr lang="en-US" altLang="zh-CN" spc="-1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050" spc="-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竞赛1.EPS" descr="id:2147496373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90950" y="692696"/>
            <a:ext cx="3502839" cy="57554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60854" y="1775813"/>
            <a:ext cx="11485848" cy="33009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700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sz="2700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zh-CN" altLang="zh-CN" sz="2700" dirty="0">
                <a:solidFill>
                  <a:srgbClr val="ED028C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ED028C"/>
                </a:solidFill>
                <a:cs typeface="Times New Roman" panose="02020603050405020304" pitchFamily="18" charset="0"/>
              </a:rPr>
              <a:t>For</a:t>
            </a:r>
            <a:r>
              <a:rPr lang="en-US" altLang="zh-CN" sz="2700" dirty="0">
                <a:solidFill>
                  <a:srgbClr val="ED028C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ED028C"/>
                </a:solidFill>
                <a:cs typeface="Times New Roman" panose="02020603050405020304" pitchFamily="18" charset="0"/>
              </a:rPr>
              <a:t>my</a:t>
            </a:r>
            <a:r>
              <a:rPr lang="en-US" altLang="zh-CN" sz="2700" dirty="0">
                <a:solidFill>
                  <a:srgbClr val="ED028C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ED028C"/>
                </a:solidFill>
                <a:cs typeface="Times New Roman" panose="02020603050405020304" pitchFamily="18" charset="0"/>
              </a:rPr>
              <a:t>homework,</a:t>
            </a:r>
            <a:r>
              <a:rPr lang="en-US" altLang="zh-CN" sz="2700" dirty="0">
                <a:solidFill>
                  <a:srgbClr val="ED028C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ED028C"/>
                </a:solidFill>
                <a:cs typeface="Times New Roman" panose="02020603050405020304" pitchFamily="18" charset="0"/>
              </a:rPr>
              <a:t>I</a:t>
            </a:r>
            <a:r>
              <a:rPr lang="en-US" altLang="zh-CN" sz="2700" dirty="0">
                <a:solidFill>
                  <a:srgbClr val="ED028C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ED028C"/>
                </a:solidFill>
                <a:cs typeface="Times New Roman" panose="02020603050405020304" pitchFamily="18" charset="0"/>
              </a:rPr>
              <a:t>have</a:t>
            </a:r>
            <a:r>
              <a:rPr lang="en-US" altLang="zh-CN" sz="2700" dirty="0">
                <a:solidFill>
                  <a:srgbClr val="ED028C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to write</a:t>
            </a:r>
            <a:r>
              <a:rPr lang="en-US" altLang="zh-CN" sz="2700" dirty="0" smtClean="0">
                <a:solidFill>
                  <a:srgbClr val="ED028C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ED028C"/>
                </a:solidFill>
                <a:cs typeface="Times New Roman" panose="02020603050405020304" pitchFamily="18" charset="0"/>
              </a:rPr>
              <a:t>about</a:t>
            </a:r>
            <a:r>
              <a:rPr lang="en-US" altLang="zh-CN" sz="2700" dirty="0">
                <a:solidFill>
                  <a:srgbClr val="ED028C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ED028C"/>
                </a:solidFill>
                <a:cs typeface="Times New Roman" panose="02020603050405020304" pitchFamily="18" charset="0"/>
              </a:rPr>
              <a:t>the</a:t>
            </a:r>
            <a:r>
              <a:rPr lang="en-US" altLang="zh-CN" sz="2700" dirty="0">
                <a:solidFill>
                  <a:srgbClr val="ED028C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ED028C"/>
                </a:solidFill>
                <a:cs typeface="Times New Roman" panose="02020603050405020304" pitchFamily="18" charset="0"/>
              </a:rPr>
              <a:t>birthday</a:t>
            </a:r>
            <a:r>
              <a:rPr lang="en-US" altLang="zh-CN" sz="2700" dirty="0">
                <a:solidFill>
                  <a:srgbClr val="ED028C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ED028C"/>
                </a:solidFill>
                <a:cs typeface="Times New Roman" panose="02020603050405020304" pitchFamily="18" charset="0"/>
              </a:rPr>
              <a:t>party</a:t>
            </a:r>
            <a:r>
              <a:rPr lang="en-US" altLang="zh-CN" sz="2700" dirty="0">
                <a:solidFill>
                  <a:srgbClr val="ED028C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ED028C"/>
                </a:solidFill>
                <a:cs typeface="Times New Roman" panose="02020603050405020304" pitchFamily="18" charset="0"/>
              </a:rPr>
              <a:t>I</a:t>
            </a:r>
            <a:r>
              <a:rPr lang="en-US" altLang="zh-CN" sz="2700" dirty="0">
                <a:solidFill>
                  <a:srgbClr val="ED028C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ED028C"/>
                </a:solidFill>
                <a:cs typeface="Times New Roman" panose="02020603050405020304" pitchFamily="18" charset="0"/>
              </a:rPr>
              <a:t>went</a:t>
            </a:r>
            <a:r>
              <a:rPr lang="en-US" altLang="zh-CN" sz="2700" dirty="0">
                <a:solidFill>
                  <a:srgbClr val="ED028C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>
                <a:solidFill>
                  <a:srgbClr val="ED028C"/>
                </a:solidFill>
                <a:cs typeface="Times New Roman" panose="02020603050405020304" pitchFamily="18" charset="0"/>
              </a:rPr>
              <a:t>to</a:t>
            </a:r>
            <a:r>
              <a:rPr lang="en-US" altLang="zh-CN" sz="27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ED028C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When</a:t>
            </a:r>
            <a:r>
              <a:rPr lang="en-US" altLang="zh-CN" dirty="0">
                <a:solidFill>
                  <a:srgbClr val="ED028C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was</a:t>
            </a:r>
            <a:r>
              <a:rPr lang="en-US" altLang="zh-CN" dirty="0">
                <a:solidFill>
                  <a:srgbClr val="ED028C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ED028C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party?</a:t>
            </a:r>
            <a:r>
              <a:rPr lang="en-US" altLang="zh-CN" dirty="0">
                <a:solidFill>
                  <a:srgbClr val="ED028C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Was</a:t>
            </a:r>
            <a:r>
              <a:rPr lang="en-US" altLang="zh-CN" dirty="0">
                <a:solidFill>
                  <a:srgbClr val="ED028C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ED028C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ED028C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Saturday?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ED028C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Yes,</a:t>
            </a:r>
            <a:r>
              <a:rPr lang="en-US" altLang="zh-CN" dirty="0">
                <a:solidFill>
                  <a:srgbClr val="ED028C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ED028C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was</a:t>
            </a:r>
            <a:r>
              <a:rPr lang="en-US" altLang="zh-CN" dirty="0">
                <a:solidFill>
                  <a:srgbClr val="ED028C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ED028C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Saturday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ED028C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Was</a:t>
            </a:r>
            <a:r>
              <a:rPr lang="en-US" altLang="zh-CN" dirty="0">
                <a:solidFill>
                  <a:srgbClr val="ED028C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ED028C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good?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zh-CN" altLang="zh-CN" dirty="0">
                <a:solidFill>
                  <a:srgbClr val="ED028C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Yes,</a:t>
            </a:r>
            <a:r>
              <a:rPr lang="en-US" altLang="zh-CN" dirty="0">
                <a:solidFill>
                  <a:srgbClr val="ED028C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ED028C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was</a:t>
            </a:r>
            <a:r>
              <a:rPr lang="en-US" altLang="zh-CN" dirty="0" smtClean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0453143"/>
              </p:ext>
            </p:extLst>
          </p:nvPr>
        </p:nvGraphicFramePr>
        <p:xfrm>
          <a:off x="369480" y="5013176"/>
          <a:ext cx="11485848" cy="1199134"/>
        </p:xfrm>
        <a:graphic>
          <a:graphicData uri="http://schemas.openxmlformats.org/drawingml/2006/table">
            <a:tbl>
              <a:tblPr firstRow="1" firstCol="1" bandRow="1"/>
              <a:tblGrid>
                <a:gridCol w="11485848">
                  <a:extLst>
                    <a:ext uri="{9D8B030D-6E8A-4147-A177-3AD203B41FA5}">
                      <a16:colId xmlns:a16="http://schemas.microsoft.com/office/drawing/2014/main" val="2710228766"/>
                    </a:ext>
                  </a:extLst>
                </a:gridCol>
              </a:tblGrid>
              <a:tr h="115212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Zoe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party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789930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birthday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party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Saturday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65627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3323987"/>
          </a:xfrm>
        </p:spPr>
        <p:txBody>
          <a:bodyPr/>
          <a:lstStyle/>
          <a:p>
            <a:pPr lvl="0" eaLnBrk="0" hangingPunct="0">
              <a:spcBef>
                <a:spcPct val="0"/>
              </a:spcBef>
              <a:spcAft>
                <a:spcPts val="0"/>
              </a:spcAft>
              <a:tabLst/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answer?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children were there at the party?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54013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 there were a lot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were fourteen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54013"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Fourteen friends? Wow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54013"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know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Zoe’s party and she has lots of friends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9803456"/>
              </p:ext>
            </p:extLst>
          </p:nvPr>
        </p:nvGraphicFramePr>
        <p:xfrm>
          <a:off x="369480" y="4238340"/>
          <a:ext cx="11485848" cy="1494916"/>
        </p:xfrm>
        <a:graphic>
          <a:graphicData uri="http://schemas.openxmlformats.org/drawingml/2006/table">
            <a:tbl>
              <a:tblPr firstRow="1" firstCol="1" bandRow="1"/>
              <a:tblGrid>
                <a:gridCol w="11485848">
                  <a:extLst>
                    <a:ext uri="{9D8B030D-6E8A-4147-A177-3AD203B41FA5}">
                      <a16:colId xmlns:a16="http://schemas.microsoft.com/office/drawing/2014/main" val="2710228766"/>
                    </a:ext>
                  </a:extLst>
                </a:gridCol>
              </a:tblGrid>
              <a:tr h="149491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Zoe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party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789930" algn="l"/>
                          <a:tab pos="8011160" algn="l"/>
                        </a:tabLst>
                      </a:pPr>
                      <a:r>
                        <a:rPr lang="en-US" sz="2800" b="1" dirty="0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Number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 children at the party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6562762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6239222" y="5111062"/>
            <a:ext cx="19399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14/fourteen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1103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her mum make her a birthday cake?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1060450" indent="-698500"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she did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made a coconut cake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love coconut cakes, do you?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54013"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They’re OK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made a lemon cake for my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son’s birthday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0896777"/>
              </p:ext>
            </p:extLst>
          </p:nvPr>
        </p:nvGraphicFramePr>
        <p:xfrm>
          <a:off x="360854" y="3310862"/>
          <a:ext cx="11485848" cy="1440160"/>
        </p:xfrm>
        <a:graphic>
          <a:graphicData uri="http://schemas.openxmlformats.org/drawingml/2006/table">
            <a:tbl>
              <a:tblPr firstRow="1" firstCol="1" bandRow="1"/>
              <a:tblGrid>
                <a:gridCol w="11485848">
                  <a:extLst>
                    <a:ext uri="{9D8B030D-6E8A-4147-A177-3AD203B41FA5}">
                      <a16:colId xmlns:a16="http://schemas.microsoft.com/office/drawing/2014/main" val="2710228766"/>
                    </a:ext>
                  </a:extLst>
                </a:gridCol>
              </a:tblGrid>
              <a:tr h="144016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Zoe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party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789930" algn="l"/>
                          <a:tab pos="8011160" algn="l"/>
                        </a:tabLst>
                      </a:pPr>
                      <a:r>
                        <a:rPr lang="en-US" sz="2800" b="1" dirty="0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Kind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 birthday cake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 cake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endParaRPr lang="en-US" altLang="zh-CN" sz="2800" u="sng" dirty="0" smtClean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6562762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6311230" y="4184672"/>
            <a:ext cx="13821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coconut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72806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19743"/>
            <a:ext cx="11485848" cy="2893100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So, what did you drink at the party?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1198563" indent="-819150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 we had some orange juice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good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Sorry ... I meant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say lemonade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71475" indent="7938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lemonade when it’s nice and cold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71475" indent="7938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me too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632200"/>
              </p:ext>
            </p:extLst>
          </p:nvPr>
        </p:nvGraphicFramePr>
        <p:xfrm>
          <a:off x="360854" y="3742035"/>
          <a:ext cx="11485848" cy="1487165"/>
        </p:xfrm>
        <a:graphic>
          <a:graphicData uri="http://schemas.openxmlformats.org/drawingml/2006/table">
            <a:tbl>
              <a:tblPr firstRow="1" firstCol="1" bandRow="1"/>
              <a:tblGrid>
                <a:gridCol w="11485848">
                  <a:extLst>
                    <a:ext uri="{9D8B030D-6E8A-4147-A177-3AD203B41FA5}">
                      <a16:colId xmlns:a16="http://schemas.microsoft.com/office/drawing/2014/main" val="2710228766"/>
                    </a:ext>
                  </a:extLst>
                </a:gridCol>
              </a:tblGrid>
              <a:tr h="148716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Zoe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party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789930" algn="l"/>
                          <a:tab pos="8011160" algn="l"/>
                        </a:tabLst>
                        <a:defRPr/>
                      </a:pPr>
                      <a:r>
                        <a:rPr kumimoji="0" lang="en-US" altLang="zh-CN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AEEF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kumimoji="0" lang="en-US" altLang="zh-CN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AEEF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Kind of drinks</a:t>
                      </a:r>
                      <a:r>
                        <a:rPr kumimoji="0" lang="zh-CN" alt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kumimoji="0" lang="en-US" altLang="zh-CN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some _________</a:t>
                      </a:r>
                      <a:r>
                        <a:rPr kumimoji="0" lang="zh-CN" altLang="en-US" sz="28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kumimoji="0" lang="zh-CN" altLang="en-US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6562762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7014058" y="4488386"/>
            <a:ext cx="166103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lemonade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973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19743"/>
            <a:ext cx="11485848" cy="2893100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you eat?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1165225" indent="-785813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dad made some pasta for everyone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 lots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vegetables in it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71475" indent="7938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Zoe’s parents are good at cooking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71475" indent="7938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her dad’s pasta is the best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4210381"/>
              </p:ext>
            </p:extLst>
          </p:nvPr>
        </p:nvGraphicFramePr>
        <p:xfrm>
          <a:off x="360854" y="3750026"/>
          <a:ext cx="11485848" cy="1551182"/>
        </p:xfrm>
        <a:graphic>
          <a:graphicData uri="http://schemas.openxmlformats.org/drawingml/2006/table">
            <a:tbl>
              <a:tblPr firstRow="1" firstCol="1" bandRow="1"/>
              <a:tblGrid>
                <a:gridCol w="11485848">
                  <a:extLst>
                    <a:ext uri="{9D8B030D-6E8A-4147-A177-3AD203B41FA5}">
                      <a16:colId xmlns:a16="http://schemas.microsoft.com/office/drawing/2014/main" val="2710228766"/>
                    </a:ext>
                  </a:extLst>
                </a:gridCol>
              </a:tblGrid>
              <a:tr h="155118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Zoe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party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789930" algn="l"/>
                          <a:tab pos="8011160" algn="l"/>
                        </a:tabLst>
                        <a:defRPr/>
                      </a:pPr>
                      <a:r>
                        <a:rPr kumimoji="0" lang="en-US" altLang="zh-CN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AEEF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kumimoji="0" lang="en-US" altLang="zh-CN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AEEF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Food at the party</a:t>
                      </a:r>
                      <a:r>
                        <a:rPr kumimoji="0" lang="zh-CN" alt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kumimoji="0" lang="en-US" altLang="zh-CN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_________ with vegetables</a:t>
                      </a:r>
                      <a:endParaRPr kumimoji="0" lang="zh-CN" altLang="en-US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6562762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6510002" y="4607006"/>
            <a:ext cx="10038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pasta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06764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 play games in the garden at the party?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36550"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we went to the funfair in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Batly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36550"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that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B-A-T-L-Y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36550"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right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funfair in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Batly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really good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292497"/>
              </p:ext>
            </p:extLst>
          </p:nvPr>
        </p:nvGraphicFramePr>
        <p:xfrm>
          <a:off x="360854" y="3645024"/>
          <a:ext cx="11485848" cy="1728192"/>
        </p:xfrm>
        <a:graphic>
          <a:graphicData uri="http://schemas.openxmlformats.org/drawingml/2006/table">
            <a:tbl>
              <a:tblPr firstRow="1" firstCol="1" bandRow="1"/>
              <a:tblGrid>
                <a:gridCol w="11485848">
                  <a:extLst>
                    <a:ext uri="{9D8B030D-6E8A-4147-A177-3AD203B41FA5}">
                      <a16:colId xmlns:a16="http://schemas.microsoft.com/office/drawing/2014/main" val="2710228766"/>
                    </a:ext>
                  </a:extLst>
                </a:gridCol>
              </a:tblGrid>
              <a:tr h="172819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Zoe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party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789930" algn="l"/>
                          <a:tab pos="8011160" algn="l"/>
                        </a:tabLst>
                        <a:defRPr/>
                      </a:pPr>
                      <a:r>
                        <a:rPr kumimoji="0" lang="en-US" altLang="zh-CN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AEEF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kumimoji="0" lang="en-US" altLang="zh-CN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AEEF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 the party</a:t>
                      </a:r>
                      <a:r>
                        <a:rPr kumimoji="0" lang="zh-CN" alt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kumimoji="0" lang="en-US" altLang="zh-CN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went to the funfair in _________</a:t>
                      </a:r>
                      <a:r>
                        <a:rPr kumimoji="0" lang="zh-CN" altLang="en-US" sz="28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6562762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9551590" y="4581128"/>
            <a:ext cx="10021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Batly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34202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8168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box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correct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numbers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剑桥少儿英语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Starters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改编</a:t>
            </a:r>
            <a:r>
              <a:rPr lang="en-US" altLang="zh-CN" spc="-100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05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 and Matt’s mum is a doctor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children and their dad were at home last Monday evening when Mum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phoned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said, “I have to do some more work here at the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 Dad to make you dinner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“Oh no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 Matt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“Dad can’t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竞赛2.EPS" descr="id:2147496388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41670" y="764704"/>
            <a:ext cx="4680520" cy="55202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078982" y="3797666"/>
            <a:ext cx="14029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hospital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740278" y="4523372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cook</a:t>
            </a:r>
            <a:endParaRPr lang="zh-CN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4532299"/>
              </p:ext>
            </p:extLst>
          </p:nvPr>
        </p:nvGraphicFramePr>
        <p:xfrm>
          <a:off x="360854" y="5157192"/>
          <a:ext cx="11485848" cy="1296144"/>
        </p:xfrm>
        <a:graphic>
          <a:graphicData uri="http://schemas.openxmlformats.org/drawingml/2006/table">
            <a:tbl>
              <a:tblPr firstRow="1" firstCol="1" bandRow="1"/>
              <a:tblGrid>
                <a:gridCol w="11485848">
                  <a:extLst>
                    <a:ext uri="{9D8B030D-6E8A-4147-A177-3AD203B41FA5}">
                      <a16:colId xmlns:a16="http://schemas.microsoft.com/office/drawing/2014/main" val="1899939687"/>
                    </a:ext>
                  </a:extLst>
                </a:gridCol>
              </a:tblGrid>
              <a:tr h="129614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75063" algn="l"/>
                          <a:tab pos="6184900" algn="l"/>
                          <a:tab pos="8523288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phoned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example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hungry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hospital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vegetables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881188" algn="l"/>
                          <a:tab pos="3675063" algn="l"/>
                          <a:tab pos="6184900" algn="l"/>
                          <a:tab pos="8523288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cry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afraid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cups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cook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bowl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35853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0398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888500"/>
          </a:xfrm>
        </p:spPr>
        <p:txBody>
          <a:bodyPr/>
          <a:lstStyle/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family looked for some food in the kitchen cupboards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found some onions, potatoes and carrots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“What can we make with these?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asked Matt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“I’m very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Lucy said, “I know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make soup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Matt was not happy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said, “I don’t like soup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want pasta and meatballs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“Sorry, Matt,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Dad said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“We haven’t got any pasta or meatballs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only have these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 to eat for dinner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30910" y="2113936"/>
            <a:ext cx="13035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hungry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207118" y="4049526"/>
            <a:ext cx="17588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vegetables</a:t>
            </a:r>
            <a:endParaRPr lang="zh-CN" altLang="en-US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8367905"/>
              </p:ext>
            </p:extLst>
          </p:nvPr>
        </p:nvGraphicFramePr>
        <p:xfrm>
          <a:off x="360854" y="4725212"/>
          <a:ext cx="11485848" cy="1296144"/>
        </p:xfrm>
        <a:graphic>
          <a:graphicData uri="http://schemas.openxmlformats.org/drawingml/2006/table">
            <a:tbl>
              <a:tblPr firstRow="1" firstCol="1" bandRow="1"/>
              <a:tblGrid>
                <a:gridCol w="11485848">
                  <a:extLst>
                    <a:ext uri="{9D8B030D-6E8A-4147-A177-3AD203B41FA5}">
                      <a16:colId xmlns:a16="http://schemas.microsoft.com/office/drawing/2014/main" val="1899939687"/>
                    </a:ext>
                  </a:extLst>
                </a:gridCol>
              </a:tblGrid>
              <a:tr h="129614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675063" algn="l"/>
                          <a:tab pos="6184900" algn="l"/>
                          <a:tab pos="8523288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phoned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example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hungry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hospital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vegetables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881188" algn="l"/>
                          <a:tab pos="3675063" algn="l"/>
                          <a:tab pos="6184900" algn="l"/>
                          <a:tab pos="8523288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cry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afraid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cups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cook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bowl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35853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3663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560</TotalTime>
  <Words>786</Words>
  <Application>Microsoft Office PowerPoint</Application>
  <PresentationFormat>自定义</PresentationFormat>
  <Paragraphs>68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391</cp:revision>
  <dcterms:created xsi:type="dcterms:W3CDTF">2020-11-06T05:24:00Z</dcterms:created>
  <dcterms:modified xsi:type="dcterms:W3CDTF">2025-06-16T01:37:45Z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